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6" r:id="rId5"/>
    <p:sldId id="267" r:id="rId6"/>
    <p:sldId id="268" r:id="rId7"/>
    <p:sldId id="269" r:id="rId8"/>
    <p:sldId id="271" r:id="rId9"/>
    <p:sldId id="272" r:id="rId10"/>
    <p:sldId id="270" r:id="rId11"/>
    <p:sldId id="273" r:id="rId12"/>
    <p:sldId id="274" r:id="rId13"/>
    <p:sldId id="275" r:id="rId14"/>
    <p:sldId id="276" r:id="rId15"/>
    <p:sldId id="278" r:id="rId16"/>
    <p:sldId id="279" r:id="rId17"/>
    <p:sldId id="280" r:id="rId18"/>
    <p:sldId id="281" r:id="rId19"/>
    <p:sldId id="297" r:id="rId20"/>
    <p:sldId id="289" r:id="rId21"/>
    <p:sldId id="290" r:id="rId22"/>
    <p:sldId id="29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94" r:id="rId31"/>
    <p:sldId id="295" r:id="rId32"/>
    <p:sldId id="292" r:id="rId33"/>
    <p:sldId id="293" r:id="rId34"/>
    <p:sldId id="296" r:id="rId35"/>
    <p:sldId id="265" r:id="rId36"/>
  </p:sldIdLst>
  <p:sldSz cx="12801600" cy="7772400"/>
  <p:notesSz cx="6858000" cy="9144000"/>
  <p:defaultTextStyle>
    <a:defPPr>
      <a:defRPr lang="es-MX"/>
    </a:defPPr>
    <a:lvl1pPr marL="0" algn="l" defTabSz="987552" rtl="0" eaLnBrk="1" latinLnBrk="0" hangingPunct="1">
      <a:defRPr sz="1944" kern="1200">
        <a:solidFill>
          <a:schemeClr val="tx1"/>
        </a:solidFill>
        <a:latin typeface="+mn-lt"/>
        <a:ea typeface="+mn-ea"/>
        <a:cs typeface="+mn-cs"/>
      </a:defRPr>
    </a:lvl1pPr>
    <a:lvl2pPr marL="493776" algn="l" defTabSz="987552" rtl="0" eaLnBrk="1" latinLnBrk="0" hangingPunct="1">
      <a:defRPr sz="1944" kern="1200">
        <a:solidFill>
          <a:schemeClr val="tx1"/>
        </a:solidFill>
        <a:latin typeface="+mn-lt"/>
        <a:ea typeface="+mn-ea"/>
        <a:cs typeface="+mn-cs"/>
      </a:defRPr>
    </a:lvl2pPr>
    <a:lvl3pPr marL="987552" algn="l" defTabSz="987552" rtl="0" eaLnBrk="1" latinLnBrk="0" hangingPunct="1">
      <a:defRPr sz="1944" kern="1200">
        <a:solidFill>
          <a:schemeClr val="tx1"/>
        </a:solidFill>
        <a:latin typeface="+mn-lt"/>
        <a:ea typeface="+mn-ea"/>
        <a:cs typeface="+mn-cs"/>
      </a:defRPr>
    </a:lvl3pPr>
    <a:lvl4pPr marL="1481328" algn="l" defTabSz="987552" rtl="0" eaLnBrk="1" latinLnBrk="0" hangingPunct="1">
      <a:defRPr sz="1944" kern="1200">
        <a:solidFill>
          <a:schemeClr val="tx1"/>
        </a:solidFill>
        <a:latin typeface="+mn-lt"/>
        <a:ea typeface="+mn-ea"/>
        <a:cs typeface="+mn-cs"/>
      </a:defRPr>
    </a:lvl4pPr>
    <a:lvl5pPr marL="1975104" algn="l" defTabSz="987552" rtl="0" eaLnBrk="1" latinLnBrk="0" hangingPunct="1">
      <a:defRPr sz="1944" kern="1200">
        <a:solidFill>
          <a:schemeClr val="tx1"/>
        </a:solidFill>
        <a:latin typeface="+mn-lt"/>
        <a:ea typeface="+mn-ea"/>
        <a:cs typeface="+mn-cs"/>
      </a:defRPr>
    </a:lvl5pPr>
    <a:lvl6pPr marL="2468880" algn="l" defTabSz="987552" rtl="0" eaLnBrk="1" latinLnBrk="0" hangingPunct="1">
      <a:defRPr sz="1944" kern="1200">
        <a:solidFill>
          <a:schemeClr val="tx1"/>
        </a:solidFill>
        <a:latin typeface="+mn-lt"/>
        <a:ea typeface="+mn-ea"/>
        <a:cs typeface="+mn-cs"/>
      </a:defRPr>
    </a:lvl6pPr>
    <a:lvl7pPr marL="2962656" algn="l" defTabSz="987552" rtl="0" eaLnBrk="1" latinLnBrk="0" hangingPunct="1">
      <a:defRPr sz="1944" kern="1200">
        <a:solidFill>
          <a:schemeClr val="tx1"/>
        </a:solidFill>
        <a:latin typeface="+mn-lt"/>
        <a:ea typeface="+mn-ea"/>
        <a:cs typeface="+mn-cs"/>
      </a:defRPr>
    </a:lvl7pPr>
    <a:lvl8pPr marL="3456432" algn="l" defTabSz="987552" rtl="0" eaLnBrk="1" latinLnBrk="0" hangingPunct="1">
      <a:defRPr sz="1944" kern="1200">
        <a:solidFill>
          <a:schemeClr val="tx1"/>
        </a:solidFill>
        <a:latin typeface="+mn-lt"/>
        <a:ea typeface="+mn-ea"/>
        <a:cs typeface="+mn-cs"/>
      </a:defRPr>
    </a:lvl8pPr>
    <a:lvl9pPr marL="3950208" algn="l" defTabSz="987552" rtl="0" eaLnBrk="1" latinLnBrk="0" hangingPunct="1">
      <a:defRPr sz="194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141" autoAdjust="0"/>
    <p:restoredTop sz="94660"/>
  </p:normalViewPr>
  <p:slideViewPr>
    <p:cSldViewPr snapToGrid="0">
      <p:cViewPr varScale="1">
        <p:scale>
          <a:sx n="82" d="100"/>
          <a:sy n="82" d="100"/>
        </p:scale>
        <p:origin x="12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272011"/>
            <a:ext cx="9601200" cy="2705947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4082310"/>
            <a:ext cx="9601200" cy="1876530"/>
          </a:xfrm>
        </p:spPr>
        <p:txBody>
          <a:bodyPr/>
          <a:lstStyle>
            <a:lvl1pPr marL="0" indent="0" algn="ctr">
              <a:buNone/>
              <a:defRPr sz="2520"/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7FD46-E27C-4D4E-85EB-56AFB059B876}" type="datetimeFigureOut">
              <a:rPr lang="es-MX" smtClean="0"/>
              <a:t>31/03/2021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37AB4-4D8D-49EB-AEF5-A87157089C4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39866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7FD46-E27C-4D4E-85EB-56AFB059B876}" type="datetimeFigureOut">
              <a:rPr lang="es-MX" smtClean="0"/>
              <a:t>31/03/2021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37AB4-4D8D-49EB-AEF5-A87157089C4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67432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5" y="413808"/>
            <a:ext cx="2760345" cy="658675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0" y="413808"/>
            <a:ext cx="8121015" cy="658675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7FD46-E27C-4D4E-85EB-56AFB059B876}" type="datetimeFigureOut">
              <a:rPr lang="es-MX" smtClean="0"/>
              <a:t>31/03/2021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37AB4-4D8D-49EB-AEF5-A87157089C4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38316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7FD46-E27C-4D4E-85EB-56AFB059B876}" type="datetimeFigureOut">
              <a:rPr lang="es-MX" smtClean="0"/>
              <a:t>31/03/2021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37AB4-4D8D-49EB-AEF5-A87157089C4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1619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1937704"/>
            <a:ext cx="11041380" cy="3233102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5201392"/>
            <a:ext cx="11041380" cy="1700212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1pPr>
            <a:lvl2pPr marL="4800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7FD46-E27C-4D4E-85EB-56AFB059B876}" type="datetimeFigureOut">
              <a:rPr lang="es-MX" smtClean="0"/>
              <a:t>31/03/2021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37AB4-4D8D-49EB-AEF5-A87157089C4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56207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069042"/>
            <a:ext cx="5440680" cy="493151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069042"/>
            <a:ext cx="5440680" cy="493151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7FD46-E27C-4D4E-85EB-56AFB059B876}" type="datetimeFigureOut">
              <a:rPr lang="es-MX" smtClean="0"/>
              <a:t>31/03/2021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37AB4-4D8D-49EB-AEF5-A87157089C4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0712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413809"/>
            <a:ext cx="11041380" cy="1502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8" y="1905318"/>
            <a:ext cx="5415676" cy="93376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8" y="2839085"/>
            <a:ext cx="5415676" cy="417586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0" y="1905318"/>
            <a:ext cx="5442347" cy="93376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0" y="2839085"/>
            <a:ext cx="5442347" cy="417586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7FD46-E27C-4D4E-85EB-56AFB059B876}" type="datetimeFigureOut">
              <a:rPr lang="es-MX" smtClean="0"/>
              <a:t>31/03/2021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37AB4-4D8D-49EB-AEF5-A87157089C4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97730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7FD46-E27C-4D4E-85EB-56AFB059B876}" type="datetimeFigureOut">
              <a:rPr lang="es-MX" smtClean="0"/>
              <a:t>31/03/2021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37AB4-4D8D-49EB-AEF5-A87157089C4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35598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7FD46-E27C-4D4E-85EB-56AFB059B876}" type="datetimeFigureOut">
              <a:rPr lang="es-MX" smtClean="0"/>
              <a:t>31/03/2021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37AB4-4D8D-49EB-AEF5-A87157089C4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7901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518160"/>
            <a:ext cx="4128849" cy="181356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119082"/>
            <a:ext cx="6480810" cy="5523442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331720"/>
            <a:ext cx="4128849" cy="4319800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7FD46-E27C-4D4E-85EB-56AFB059B876}" type="datetimeFigureOut">
              <a:rPr lang="es-MX" smtClean="0"/>
              <a:t>31/03/2021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37AB4-4D8D-49EB-AEF5-A87157089C4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31770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518160"/>
            <a:ext cx="4128849" cy="181356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119082"/>
            <a:ext cx="6480810" cy="5523442"/>
          </a:xfrm>
        </p:spPr>
        <p:txBody>
          <a:bodyPr anchor="t"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331720"/>
            <a:ext cx="4128849" cy="4319800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7FD46-E27C-4D4E-85EB-56AFB059B876}" type="datetimeFigureOut">
              <a:rPr lang="es-MX" smtClean="0"/>
              <a:t>31/03/2021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37AB4-4D8D-49EB-AEF5-A87157089C4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87667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413809"/>
            <a:ext cx="1104138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069042"/>
            <a:ext cx="1104138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7203864"/>
            <a:ext cx="28803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7FD46-E27C-4D4E-85EB-56AFB059B876}" type="datetimeFigureOut">
              <a:rPr lang="es-MX" smtClean="0"/>
              <a:t>31/03/2021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7203864"/>
            <a:ext cx="43205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7203864"/>
            <a:ext cx="28803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37AB4-4D8D-49EB-AEF5-A87157089C4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51071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17432" y="4789714"/>
            <a:ext cx="9601200" cy="1029884"/>
          </a:xfrm>
        </p:spPr>
        <p:txBody>
          <a:bodyPr>
            <a:noAutofit/>
          </a:bodyPr>
          <a:lstStyle/>
          <a:p>
            <a:r>
              <a:rPr lang="es-MX" sz="2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MX" sz="2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EQUIPOS SEMAFÓRICOS</a:t>
            </a:r>
            <a:br>
              <a:rPr lang="es-MX" sz="2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FOTRADIS 2020</a:t>
            </a: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9402746" y="7184571"/>
            <a:ext cx="3831772" cy="3846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60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6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MARZO </a:t>
            </a:r>
            <a:r>
              <a:rPr lang="es-MX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MX" sz="16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es-MX" sz="16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717432" y="5987142"/>
            <a:ext cx="9601200" cy="10298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60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MX" sz="2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AVANCES</a:t>
            </a:r>
          </a:p>
        </p:txBody>
      </p:sp>
    </p:spTree>
    <p:extLst>
      <p:ext uri="{BB962C8B-B14F-4D97-AF65-F5344CB8AC3E}">
        <p14:creationId xmlns:p14="http://schemas.microsoft.com/office/powerpoint/2010/main" val="3268760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236677" y="365910"/>
            <a:ext cx="5647828" cy="705136"/>
          </a:xfrm>
        </p:spPr>
        <p:txBody>
          <a:bodyPr>
            <a:normAutofit fontScale="90000"/>
          </a:bodyPr>
          <a:lstStyle/>
          <a:p>
            <a:r>
              <a:rPr lang="es-MX" sz="3200" b="1" dirty="0">
                <a:latin typeface="Arial" panose="020B0604020202020204" pitchFamily="34" charset="0"/>
                <a:cs typeface="Arial" panose="020B0604020202020204" pitchFamily="34" charset="0"/>
              </a:rPr>
              <a:t>AVANCE FISICO-FINANCIERO</a:t>
            </a:r>
            <a:endParaRPr lang="es-MX" sz="3200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2046514" y="1071046"/>
            <a:ext cx="9589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dirty="0"/>
              <a:t>Se informa que la fecha de entrega del anticipo fue el día 27 de noviembre de 2020, por lo que esto representó un 30%  desfase en los tiempos de ejecución del proveedor. Actualmente se encuentra en tramite una solicitud de prorroga.  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/>
        </p:nvGraphicFramePr>
        <p:xfrm>
          <a:off x="2127250" y="2072481"/>
          <a:ext cx="8547099" cy="4924425"/>
        </p:xfrm>
        <a:graphic>
          <a:graphicData uri="http://schemas.openxmlformats.org/drawingml/2006/table">
            <a:tbl>
              <a:tblPr/>
              <a:tblGrid>
                <a:gridCol w="10693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964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7202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8467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2702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9877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59877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95275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TABLA AVANCE FISICO-FINANCIERO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9550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INFORME AL 31 DE DICIEMBRE DE 2020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90550"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DESCRIPCION: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Suministro e instalación de controladores mecánicos para semáforos y semáforos para personas con discapacidad visual, auditiva y motora, en cruceros seguros de la Línea 1 del Tren Ligero de</a:t>
                      </a:r>
                      <a:b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Guadalajara, para mejorar su accesibilidad. "EQUIPOS SEMAFÓRICOS"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FALLO: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27-oct-20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No. DE CONTRATO: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423/20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PROVEEDOR: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SEMEX S.A. DE C.V.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MONTO TOTAL (CON IVA):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3,148,240.00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PLAZO DE EJECUCIÓN: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DIAS CALENDARIO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AVANCE FINANCIERO: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ANTICIPO: 50%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1,574,120.00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CONVENIO MODIFICATORIO: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00025"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INICIO: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31/10/2020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FIN: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26/12/2020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0002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PARTIDA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COMPONENTES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AVANCES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FABRICACION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SUMINISTRO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PRUEBAS Y ENTREGA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AVANCE PRORRATEADO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AVANCE POR AUTOBUS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PESO ESPECÍFICO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CONTROLADORES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SEMAFOROS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50.00%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150.00%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47650">
                <a:tc gridSpan="6"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TOTAL DE AVANCE REAL (PRORRATEO POR PARTIDA):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47650">
                <a:tc gridSpan="6">
                  <a:txBody>
                    <a:bodyPr/>
                    <a:lstStyle/>
                    <a:p>
                      <a:pPr algn="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TOTAL DE AVANCE PROGRAMADO: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NOTAS: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 DEFINIR SI SE UTILIZA EL SISTEMA DE DETECCION DE TRENES EN USO ACTUAL DE LA LINEA 1, O SE SOLICITA ACTUALIZAR EL MISMO, CON UN COSTO FUERA DEL TECHO FINANCIERO DEL PROYECTO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6262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698999" y="365910"/>
            <a:ext cx="5185506" cy="705136"/>
          </a:xfrm>
        </p:spPr>
        <p:txBody>
          <a:bodyPr>
            <a:normAutofit fontScale="90000"/>
          </a:bodyPr>
          <a:lstStyle/>
          <a:p>
            <a:r>
              <a:rPr lang="es-MX" sz="3200" b="1" dirty="0">
                <a:latin typeface="Arial" panose="020B0604020202020204" pitchFamily="34" charset="0"/>
                <a:cs typeface="Arial" panose="020B0604020202020204" pitchFamily="34" charset="0"/>
              </a:rPr>
              <a:t>FABRICACION DE EQUIPOS</a:t>
            </a:r>
            <a:endParaRPr lang="es-MX" sz="3200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1666630" y="5439508"/>
            <a:ext cx="2910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/>
              <a:t>Colado de base y anclas para gabinete</a:t>
            </a:r>
            <a:endParaRPr lang="es-MX" sz="14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4084753" y="1078360"/>
            <a:ext cx="7799752" cy="690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dirty="0"/>
              <a:t>Se inicia </a:t>
            </a:r>
            <a:r>
              <a:rPr lang="es-MX" dirty="0" smtClean="0"/>
              <a:t>la fabricación de dados, anclas y colocación de control semafórico Estación 18 de Marzo</a:t>
            </a:r>
            <a:endParaRPr lang="es-MX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60" y="1776376"/>
            <a:ext cx="4884176" cy="366313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755" y="1769062"/>
            <a:ext cx="3528413" cy="4704551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7483566" y="6473613"/>
            <a:ext cx="2910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/>
              <a:t>Colado de base y anclas para gabinete</a:t>
            </a:r>
            <a:endParaRPr lang="es-MX" sz="1400" dirty="0"/>
          </a:p>
        </p:txBody>
      </p:sp>
    </p:spTree>
    <p:extLst>
      <p:ext uri="{BB962C8B-B14F-4D97-AF65-F5344CB8AC3E}">
        <p14:creationId xmlns:p14="http://schemas.microsoft.com/office/powerpoint/2010/main" val="448572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698999" y="365910"/>
            <a:ext cx="5185506" cy="705136"/>
          </a:xfrm>
        </p:spPr>
        <p:txBody>
          <a:bodyPr>
            <a:normAutofit fontScale="90000"/>
          </a:bodyPr>
          <a:lstStyle/>
          <a:p>
            <a:r>
              <a:rPr lang="es-MX" sz="3200" b="1" dirty="0">
                <a:latin typeface="Arial" panose="020B0604020202020204" pitchFamily="34" charset="0"/>
                <a:cs typeface="Arial" panose="020B0604020202020204" pitchFamily="34" charset="0"/>
              </a:rPr>
              <a:t>FABRICACION DE EQUIPOS</a:t>
            </a:r>
            <a:endParaRPr lang="es-MX" sz="3200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2102902" y="6570789"/>
            <a:ext cx="2910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/>
              <a:t>Colado de base y anclas para gabinete</a:t>
            </a:r>
            <a:endParaRPr lang="es-MX" sz="14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4084753" y="1078360"/>
            <a:ext cx="7799752" cy="690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dirty="0"/>
              <a:t>Se inicia </a:t>
            </a:r>
            <a:r>
              <a:rPr lang="es-MX" dirty="0" smtClean="0"/>
              <a:t>la fabricación de dados, anclas y colocación de control semafórico Estación 18 de Marzo</a:t>
            </a:r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7483566" y="6570789"/>
            <a:ext cx="2910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/>
              <a:t>Colado de base y anclas para gabinete</a:t>
            </a:r>
            <a:endParaRPr lang="es-MX" sz="1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388" y="1794048"/>
            <a:ext cx="3563816" cy="475175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755" y="1818789"/>
            <a:ext cx="3564000" cy="47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80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236677" y="365910"/>
            <a:ext cx="5647828" cy="705136"/>
          </a:xfrm>
        </p:spPr>
        <p:txBody>
          <a:bodyPr>
            <a:normAutofit fontScale="90000"/>
          </a:bodyPr>
          <a:lstStyle/>
          <a:p>
            <a:r>
              <a:rPr lang="es-MX" sz="3200" b="1" dirty="0">
                <a:latin typeface="Arial" panose="020B0604020202020204" pitchFamily="34" charset="0"/>
                <a:cs typeface="Arial" panose="020B0604020202020204" pitchFamily="34" charset="0"/>
              </a:rPr>
              <a:t>AVANCE FISICO-FINANCIERO</a:t>
            </a:r>
            <a:endParaRPr lang="es-MX" sz="3200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2046514" y="1071046"/>
            <a:ext cx="9589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dirty="0"/>
              <a:t>Se informa </a:t>
            </a:r>
            <a:r>
              <a:rPr lang="es-MX" sz="1600" dirty="0" smtClean="0"/>
              <a:t>que a la fecha se encuentran en revisión por parte del área correspondiente del SITEUR, los protocolos de operación de los controles semafóricos.  </a:t>
            </a:r>
            <a:endParaRPr lang="es-MX" sz="16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149" y="1776182"/>
            <a:ext cx="8139112" cy="517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68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698999" y="365910"/>
            <a:ext cx="5185506" cy="705136"/>
          </a:xfrm>
        </p:spPr>
        <p:txBody>
          <a:bodyPr>
            <a:normAutofit fontScale="90000"/>
          </a:bodyPr>
          <a:lstStyle/>
          <a:p>
            <a:r>
              <a:rPr lang="es-MX" sz="3200" b="1" dirty="0">
                <a:latin typeface="Arial" panose="020B0604020202020204" pitchFamily="34" charset="0"/>
                <a:cs typeface="Arial" panose="020B0604020202020204" pitchFamily="34" charset="0"/>
              </a:rPr>
              <a:t>FABRICACION </a:t>
            </a:r>
            <a:r>
              <a:rPr lang="es-MX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DADOS</a:t>
            </a:r>
            <a:endParaRPr lang="es-MX" sz="3200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1666630" y="5439508"/>
            <a:ext cx="2910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/>
              <a:t>Colado de base y anclas para gabinete Estación Atemajac</a:t>
            </a:r>
            <a:endParaRPr lang="es-MX" sz="14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4084753" y="1078360"/>
            <a:ext cx="7799752" cy="690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dirty="0" smtClean="0"/>
              <a:t>Continuación de fabricación de dados, anclas y colocación de control semafórico</a:t>
            </a:r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7483567" y="6661182"/>
            <a:ext cx="2910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/>
              <a:t>Colado de base y anclas para gabinete Estación Santa Filomena</a:t>
            </a:r>
            <a:endParaRPr lang="es-MX" sz="1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76" y="2180493"/>
            <a:ext cx="5285806" cy="297326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567" y="1776376"/>
            <a:ext cx="2705000" cy="480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80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698999" y="365910"/>
            <a:ext cx="5185506" cy="705136"/>
          </a:xfrm>
        </p:spPr>
        <p:txBody>
          <a:bodyPr>
            <a:normAutofit fontScale="90000"/>
          </a:bodyPr>
          <a:lstStyle/>
          <a:p>
            <a:r>
              <a:rPr lang="es-MX" sz="3200" b="1" dirty="0">
                <a:latin typeface="Arial" panose="020B0604020202020204" pitchFamily="34" charset="0"/>
                <a:cs typeface="Arial" panose="020B0604020202020204" pitchFamily="34" charset="0"/>
              </a:rPr>
              <a:t>FABRICACION DE </a:t>
            </a:r>
            <a:r>
              <a:rPr lang="es-MX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DADOS</a:t>
            </a:r>
            <a:endParaRPr lang="es-MX" sz="3200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1643184" y="6661182"/>
            <a:ext cx="2910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/>
              <a:t>Colado de base y anclas para gabinete Estación Unidad Deportiva</a:t>
            </a:r>
            <a:endParaRPr lang="es-MX" sz="14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4084753" y="1078360"/>
            <a:ext cx="7799752" cy="690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dirty="0" smtClean="0"/>
              <a:t>Continuación de fabricación de dados, anclas y colocación de control semafórico</a:t>
            </a:r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7294324" y="5758505"/>
            <a:ext cx="2910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/>
              <a:t>Colado de base y anclas para gabinete Estación Isla Raza</a:t>
            </a:r>
            <a:endParaRPr lang="es-MX" sz="1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646" y="1776376"/>
            <a:ext cx="2747704" cy="488480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439" y="2622301"/>
            <a:ext cx="5360561" cy="301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95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698999" y="365910"/>
            <a:ext cx="5185506" cy="705136"/>
          </a:xfrm>
        </p:spPr>
        <p:txBody>
          <a:bodyPr>
            <a:normAutofit fontScale="90000"/>
          </a:bodyPr>
          <a:lstStyle/>
          <a:p>
            <a:r>
              <a:rPr lang="es-MX" sz="3200" b="1" dirty="0">
                <a:latin typeface="Arial" panose="020B0604020202020204" pitchFamily="34" charset="0"/>
                <a:cs typeface="Arial" panose="020B0604020202020204" pitchFamily="34" charset="0"/>
              </a:rPr>
              <a:t>FABRICACION DE </a:t>
            </a:r>
            <a:r>
              <a:rPr lang="es-MX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DADOS</a:t>
            </a:r>
            <a:endParaRPr lang="es-MX" sz="3200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1643184" y="6661182"/>
            <a:ext cx="2910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/>
              <a:t>Colado de base y anclas para gabinete Estación Santuario MCR</a:t>
            </a:r>
            <a:endParaRPr lang="es-MX" sz="14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4084753" y="1078360"/>
            <a:ext cx="7799752" cy="690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dirty="0" smtClean="0"/>
              <a:t>Continuación de fabricación de dados, anclas y colocación de control semafórico</a:t>
            </a:r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7182528" y="6661182"/>
            <a:ext cx="2910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/>
              <a:t>Colado de base y anclas para gabinete Estación Santa Filomena</a:t>
            </a:r>
            <a:endParaRPr lang="es-MX" sz="1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889" y="1776374"/>
            <a:ext cx="3494695" cy="465959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581" y="1776375"/>
            <a:ext cx="3494695" cy="465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6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107723" y="365910"/>
            <a:ext cx="5776782" cy="705136"/>
          </a:xfrm>
        </p:spPr>
        <p:txBody>
          <a:bodyPr>
            <a:normAutofit fontScale="90000"/>
          </a:bodyPr>
          <a:lstStyle/>
          <a:p>
            <a:r>
              <a:rPr lang="es-MX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INSTALACION DE SEMAFOROS</a:t>
            </a:r>
            <a:endParaRPr lang="es-MX" sz="3200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1643184" y="6661182"/>
            <a:ext cx="29107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err="1" smtClean="0"/>
              <a:t>Estacion</a:t>
            </a:r>
            <a:r>
              <a:rPr lang="es-MX" sz="1400" dirty="0" smtClean="0"/>
              <a:t> Auditorio V2</a:t>
            </a:r>
            <a:endParaRPr lang="es-MX" sz="14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4084753" y="1078360"/>
            <a:ext cx="7799752" cy="391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dirty="0" smtClean="0"/>
              <a:t>Colocación de luces semafóricas peatonales</a:t>
            </a:r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7182528" y="6661182"/>
            <a:ext cx="29107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err="1" smtClean="0"/>
              <a:t>Estacion</a:t>
            </a:r>
            <a:r>
              <a:rPr lang="es-MX" sz="1400" dirty="0" smtClean="0"/>
              <a:t> Auditorio salida Oriente</a:t>
            </a:r>
            <a:endParaRPr lang="es-MX" sz="1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019" y="1817076"/>
            <a:ext cx="3525715" cy="470095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231" y="1821677"/>
            <a:ext cx="3522264" cy="469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655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236677" y="365910"/>
            <a:ext cx="5647828" cy="705136"/>
          </a:xfrm>
        </p:spPr>
        <p:txBody>
          <a:bodyPr>
            <a:normAutofit fontScale="90000"/>
          </a:bodyPr>
          <a:lstStyle/>
          <a:p>
            <a:r>
              <a:rPr lang="es-MX" sz="3200" b="1" dirty="0">
                <a:latin typeface="Arial" panose="020B0604020202020204" pitchFamily="34" charset="0"/>
                <a:cs typeface="Arial" panose="020B0604020202020204" pitchFamily="34" charset="0"/>
              </a:rPr>
              <a:t>AVANCE FISICO-FINANCIERO</a:t>
            </a:r>
            <a:endParaRPr lang="es-MX" sz="3200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2046514" y="1071046"/>
            <a:ext cx="9589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dirty="0"/>
              <a:t>Se informa </a:t>
            </a:r>
            <a:r>
              <a:rPr lang="es-MX" sz="1600" dirty="0" smtClean="0"/>
              <a:t>que a la fecha se encuentran en revisión por parte del área correspondiente del SITEUR, los protocolos de operación de los controles semafóricos.  </a:t>
            </a:r>
            <a:endParaRPr lang="es-MX" sz="16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365" y="1776183"/>
            <a:ext cx="7950758" cy="505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21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274277" y="3941449"/>
            <a:ext cx="8042030" cy="705136"/>
          </a:xfrm>
        </p:spPr>
        <p:txBody>
          <a:bodyPr>
            <a:noAutofit/>
          </a:bodyPr>
          <a:lstStyle/>
          <a:p>
            <a:r>
              <a:rPr lang="es-MX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 DE LOS TRABAJOS</a:t>
            </a:r>
            <a:endParaRPr lang="es-MX" sz="3600" b="1" dirty="0"/>
          </a:p>
        </p:txBody>
      </p:sp>
    </p:spTree>
    <p:extLst>
      <p:ext uri="{BB962C8B-B14F-4D97-AF65-F5344CB8AC3E}">
        <p14:creationId xmlns:p14="http://schemas.microsoft.com/office/powerpoint/2010/main" val="3578554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27634" y="468923"/>
            <a:ext cx="2178733" cy="705136"/>
          </a:xfrm>
        </p:spPr>
        <p:txBody>
          <a:bodyPr>
            <a:normAutofit/>
          </a:bodyPr>
          <a:lstStyle/>
          <a:p>
            <a:r>
              <a:rPr lang="es-MX" sz="3200" b="1" dirty="0">
                <a:latin typeface="Arial" panose="020B0604020202020204" pitchFamily="34" charset="0"/>
                <a:cs typeface="Arial" panose="020B0604020202020204" pitchFamily="34" charset="0"/>
              </a:rPr>
              <a:t>ANTICIPO</a:t>
            </a:r>
            <a:endParaRPr lang="es-MX" sz="32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0385" t="16701" r="34616" b="8906"/>
          <a:stretch/>
        </p:blipFill>
        <p:spPr>
          <a:xfrm>
            <a:off x="1254369" y="1751991"/>
            <a:ext cx="4598613" cy="549812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30769" t="16290" r="34615" b="8359"/>
          <a:stretch/>
        </p:blipFill>
        <p:spPr>
          <a:xfrm>
            <a:off x="6740768" y="1752914"/>
            <a:ext cx="4489547" cy="54972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106615" y="1071046"/>
            <a:ext cx="7799752" cy="391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Se entrega el 50% del monto total del contrato, para el inicio de los trabajos</a:t>
            </a:r>
          </a:p>
        </p:txBody>
      </p:sp>
    </p:spTree>
    <p:extLst>
      <p:ext uri="{BB962C8B-B14F-4D97-AF65-F5344CB8AC3E}">
        <p14:creationId xmlns:p14="http://schemas.microsoft.com/office/powerpoint/2010/main" val="3439460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107723" y="365910"/>
            <a:ext cx="5776782" cy="705136"/>
          </a:xfrm>
        </p:spPr>
        <p:txBody>
          <a:bodyPr>
            <a:normAutofit/>
          </a:bodyPr>
          <a:lstStyle/>
          <a:p>
            <a:r>
              <a:rPr lang="es-MX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AVISOS Y VERIFICACIONES</a:t>
            </a:r>
            <a:endParaRPr lang="es-MX" sz="3200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4084753" y="1078360"/>
            <a:ext cx="7799752" cy="391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dirty="0" smtClean="0"/>
              <a:t>Aviso de Termino de trabajos y </a:t>
            </a:r>
            <a:r>
              <a:rPr lang="es-MX" dirty="0" err="1" smtClean="0"/>
              <a:t>checklist</a:t>
            </a:r>
            <a:r>
              <a:rPr lang="es-MX" dirty="0" smtClean="0"/>
              <a:t> de componentes instalados </a:t>
            </a:r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856135" y="7054554"/>
            <a:ext cx="3645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/>
              <a:t>Aviso de termino de trabajos</a:t>
            </a:r>
            <a:endParaRPr lang="es-MX" sz="1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3000" t="20803" r="27077" b="11094"/>
          <a:stretch/>
        </p:blipFill>
        <p:spPr>
          <a:xfrm rot="5400000">
            <a:off x="-113392" y="1923799"/>
            <a:ext cx="5584677" cy="428531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8461" t="18479" r="22461" b="11778"/>
          <a:stretch/>
        </p:blipFill>
        <p:spPr>
          <a:xfrm>
            <a:off x="5474677" y="1987900"/>
            <a:ext cx="6131169" cy="4071479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6717448" y="6059379"/>
            <a:ext cx="3645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err="1" smtClean="0"/>
              <a:t>Checklist</a:t>
            </a:r>
            <a:endParaRPr lang="es-MX" sz="1400" dirty="0"/>
          </a:p>
        </p:txBody>
      </p:sp>
    </p:spTree>
    <p:extLst>
      <p:ext uri="{BB962C8B-B14F-4D97-AF65-F5344CB8AC3E}">
        <p14:creationId xmlns:p14="http://schemas.microsoft.com/office/powerpoint/2010/main" val="16364278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350489" y="375138"/>
            <a:ext cx="6534016" cy="695908"/>
          </a:xfrm>
        </p:spPr>
        <p:txBody>
          <a:bodyPr>
            <a:normAutofit/>
          </a:bodyPr>
          <a:lstStyle/>
          <a:p>
            <a:r>
              <a:rPr lang="es-MX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ACTA ENTERA SATISFACCION</a:t>
            </a:r>
            <a:endParaRPr lang="es-MX" sz="3200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4084753" y="1078360"/>
            <a:ext cx="7799752" cy="391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dirty="0" smtClean="0"/>
              <a:t>Acta Entrega-Recepción </a:t>
            </a:r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5350489" y="7202487"/>
            <a:ext cx="3645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/>
              <a:t>Acta entrega-recepción de los trabajos</a:t>
            </a:r>
            <a:endParaRPr lang="es-MX" sz="1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8616" t="14102" r="23615" b="6034"/>
          <a:stretch/>
        </p:blipFill>
        <p:spPr>
          <a:xfrm rot="16200000">
            <a:off x="1223701" y="2277324"/>
            <a:ext cx="5494981" cy="427306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18692" t="15607" r="23077" b="5077"/>
          <a:stretch/>
        </p:blipFill>
        <p:spPr>
          <a:xfrm rot="16200000">
            <a:off x="6024262" y="2277256"/>
            <a:ext cx="5577262" cy="42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407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107723" y="365910"/>
            <a:ext cx="5776782" cy="705136"/>
          </a:xfrm>
        </p:spPr>
        <p:txBody>
          <a:bodyPr>
            <a:normAutofit fontScale="90000"/>
          </a:bodyPr>
          <a:lstStyle/>
          <a:p>
            <a:r>
              <a:rPr lang="es-MX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CONCEPTOS CONTRATADOS</a:t>
            </a:r>
            <a:endParaRPr lang="es-MX" sz="3200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4084753" y="925484"/>
            <a:ext cx="7799752" cy="391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dirty="0" smtClean="0"/>
              <a:t>Catalogo de Conceptos</a:t>
            </a:r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4424366" y="7143872"/>
            <a:ext cx="3645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/>
              <a:t>Catalogo de Conceptos</a:t>
            </a:r>
            <a:endParaRPr lang="es-MX" sz="1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8539" t="14513" r="22846" b="6308"/>
          <a:stretch/>
        </p:blipFill>
        <p:spPr>
          <a:xfrm rot="5400000">
            <a:off x="936486" y="2145176"/>
            <a:ext cx="5623797" cy="42732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8461" t="14240" r="22461" b="5487"/>
          <a:stretch/>
        </p:blipFill>
        <p:spPr>
          <a:xfrm rot="5400000">
            <a:off x="6328002" y="2128692"/>
            <a:ext cx="5590830" cy="42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3227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107723" y="365910"/>
            <a:ext cx="5776782" cy="705136"/>
          </a:xfrm>
        </p:spPr>
        <p:txBody>
          <a:bodyPr>
            <a:normAutofit fontScale="90000"/>
          </a:bodyPr>
          <a:lstStyle/>
          <a:p>
            <a:r>
              <a:rPr lang="es-MX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INSTALACION DE SEMAFOROS Y CONTROLES</a:t>
            </a:r>
            <a:endParaRPr lang="es-MX" sz="3200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4084753" y="1078360"/>
            <a:ext cx="7799752" cy="391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dirty="0" smtClean="0"/>
              <a:t>Ubicación de cruceros intervenidos</a:t>
            </a:r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1000" t="21897" r="26154" b="8496"/>
          <a:stretch/>
        </p:blipFill>
        <p:spPr>
          <a:xfrm>
            <a:off x="2344616" y="1477191"/>
            <a:ext cx="8053754" cy="596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1853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/>
          <p:cNvSpPr txBox="1"/>
          <p:nvPr/>
        </p:nvSpPr>
        <p:spPr>
          <a:xfrm>
            <a:off x="1643184" y="6636956"/>
            <a:ext cx="29107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/>
              <a:t>Estación Auditorio</a:t>
            </a:r>
            <a:endParaRPr lang="es-MX" sz="14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4084753" y="1078360"/>
            <a:ext cx="7799752" cy="391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dirty="0" smtClean="0"/>
              <a:t>Componentes en cruceros intervenidos</a:t>
            </a:r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7182528" y="6661182"/>
            <a:ext cx="29107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/>
              <a:t>Estación Dermatológico</a:t>
            </a:r>
            <a:endParaRPr lang="es-MX" sz="1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0615" t="21077" r="24385" b="9179"/>
          <a:stretch/>
        </p:blipFill>
        <p:spPr>
          <a:xfrm>
            <a:off x="335859" y="1998371"/>
            <a:ext cx="5977932" cy="426398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20309" t="19299" r="24538" b="11094"/>
          <a:stretch/>
        </p:blipFill>
        <p:spPr>
          <a:xfrm>
            <a:off x="6413949" y="1998371"/>
            <a:ext cx="6006430" cy="4263980"/>
          </a:xfrm>
          <a:prstGeom prst="rect">
            <a:avLst/>
          </a:prstGeom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6107723" y="365910"/>
            <a:ext cx="5776782" cy="70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60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200" b="1" smtClean="0">
                <a:latin typeface="Arial" panose="020B0604020202020204" pitchFamily="34" charset="0"/>
                <a:cs typeface="Arial" panose="020B0604020202020204" pitchFamily="34" charset="0"/>
              </a:rPr>
              <a:t>INSTALACION DE SEMAFOROS Y CONTROLES</a:t>
            </a:r>
            <a:endParaRPr lang="es-MX" sz="3200" b="1" dirty="0"/>
          </a:p>
        </p:txBody>
      </p:sp>
    </p:spTree>
    <p:extLst>
      <p:ext uri="{BB962C8B-B14F-4D97-AF65-F5344CB8AC3E}">
        <p14:creationId xmlns:p14="http://schemas.microsoft.com/office/powerpoint/2010/main" val="14090313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/>
          <p:cNvSpPr txBox="1"/>
          <p:nvPr/>
        </p:nvSpPr>
        <p:spPr>
          <a:xfrm>
            <a:off x="1643184" y="6636956"/>
            <a:ext cx="29107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/>
              <a:t>Estación Atemajac</a:t>
            </a:r>
            <a:endParaRPr lang="es-MX" sz="14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4084753" y="1078360"/>
            <a:ext cx="7799752" cy="391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dirty="0" smtClean="0"/>
              <a:t>Componentes en cruceros intervenidos</a:t>
            </a:r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7885913" y="6489785"/>
            <a:ext cx="29107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/>
              <a:t>Estación Santa Filomena</a:t>
            </a:r>
            <a:endParaRPr lang="es-MX" sz="1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0308" t="22445" r="24461" b="9180"/>
          <a:stretch/>
        </p:blipFill>
        <p:spPr>
          <a:xfrm>
            <a:off x="211016" y="1975725"/>
            <a:ext cx="6120807" cy="42624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0154" t="20120" r="24538" b="10274"/>
          <a:stretch/>
        </p:blipFill>
        <p:spPr>
          <a:xfrm>
            <a:off x="6529753" y="1975725"/>
            <a:ext cx="6020954" cy="4262400"/>
          </a:xfrm>
          <a:prstGeom prst="rect">
            <a:avLst/>
          </a:prstGeom>
        </p:spPr>
      </p:pic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6107723" y="365910"/>
            <a:ext cx="5776782" cy="705136"/>
          </a:xfrm>
        </p:spPr>
        <p:txBody>
          <a:bodyPr>
            <a:normAutofit fontScale="90000"/>
          </a:bodyPr>
          <a:lstStyle/>
          <a:p>
            <a:r>
              <a:rPr lang="es-MX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INSTALACION DE SEMAFOROS Y CONTROLES</a:t>
            </a:r>
            <a:endParaRPr lang="es-MX" sz="3200" b="1" dirty="0"/>
          </a:p>
        </p:txBody>
      </p:sp>
    </p:spTree>
    <p:extLst>
      <p:ext uri="{BB962C8B-B14F-4D97-AF65-F5344CB8AC3E}">
        <p14:creationId xmlns:p14="http://schemas.microsoft.com/office/powerpoint/2010/main" val="29541167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/>
          <p:cNvSpPr txBox="1"/>
          <p:nvPr/>
        </p:nvSpPr>
        <p:spPr>
          <a:xfrm>
            <a:off x="1643184" y="6489785"/>
            <a:ext cx="29107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/>
              <a:t>Estación Santa Filomena (2)</a:t>
            </a:r>
            <a:endParaRPr lang="es-MX" sz="14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4084753" y="1078360"/>
            <a:ext cx="7799752" cy="391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dirty="0" smtClean="0"/>
              <a:t>Componentes en cruceros intervenidos</a:t>
            </a:r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7885913" y="6489785"/>
            <a:ext cx="29107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/>
              <a:t>Estación Unidad Deportiva</a:t>
            </a:r>
            <a:endParaRPr lang="es-MX" sz="1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0308" t="23812" r="24384" b="6444"/>
          <a:stretch/>
        </p:blipFill>
        <p:spPr>
          <a:xfrm>
            <a:off x="257907" y="1834508"/>
            <a:ext cx="6009148" cy="42624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20077" t="21898" r="24154" b="8769"/>
          <a:stretch/>
        </p:blipFill>
        <p:spPr>
          <a:xfrm>
            <a:off x="6424246" y="1848631"/>
            <a:ext cx="6095148" cy="4262400"/>
          </a:xfrm>
          <a:prstGeom prst="rect">
            <a:avLst/>
          </a:prstGeom>
        </p:spPr>
      </p:pic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6107723" y="365910"/>
            <a:ext cx="5776782" cy="705136"/>
          </a:xfrm>
        </p:spPr>
        <p:txBody>
          <a:bodyPr>
            <a:normAutofit fontScale="90000"/>
          </a:bodyPr>
          <a:lstStyle/>
          <a:p>
            <a:r>
              <a:rPr lang="es-MX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INSTALACION DE SEMAFOROS Y CONTROLES</a:t>
            </a:r>
            <a:endParaRPr lang="es-MX" sz="3200" b="1" dirty="0"/>
          </a:p>
        </p:txBody>
      </p:sp>
    </p:spTree>
    <p:extLst>
      <p:ext uri="{BB962C8B-B14F-4D97-AF65-F5344CB8AC3E}">
        <p14:creationId xmlns:p14="http://schemas.microsoft.com/office/powerpoint/2010/main" val="4253602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/>
          <p:cNvSpPr txBox="1"/>
          <p:nvPr/>
        </p:nvSpPr>
        <p:spPr>
          <a:xfrm>
            <a:off x="1619738" y="6509920"/>
            <a:ext cx="29107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/>
              <a:t>Estación Urdaneta</a:t>
            </a:r>
            <a:endParaRPr lang="es-MX" sz="14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4084753" y="1078360"/>
            <a:ext cx="7799752" cy="391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dirty="0" smtClean="0"/>
              <a:t>Componentes en cruceros intervenidos</a:t>
            </a:r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7885913" y="6489785"/>
            <a:ext cx="29107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/>
              <a:t>Estación 18 de Marzo</a:t>
            </a:r>
            <a:endParaRPr lang="es-MX" sz="1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9769" t="19299" r="24616" b="11094"/>
          <a:stretch/>
        </p:blipFill>
        <p:spPr>
          <a:xfrm>
            <a:off x="304801" y="1881401"/>
            <a:ext cx="6054449" cy="42624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0154" t="23538" r="23923" b="7128"/>
          <a:stretch/>
        </p:blipFill>
        <p:spPr>
          <a:xfrm>
            <a:off x="6506307" y="1881401"/>
            <a:ext cx="6111961" cy="4262400"/>
          </a:xfrm>
          <a:prstGeom prst="rect">
            <a:avLst/>
          </a:prstGeom>
        </p:spPr>
      </p:pic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6107723" y="365910"/>
            <a:ext cx="5776782" cy="705136"/>
          </a:xfrm>
        </p:spPr>
        <p:txBody>
          <a:bodyPr>
            <a:normAutofit fontScale="90000"/>
          </a:bodyPr>
          <a:lstStyle/>
          <a:p>
            <a:r>
              <a:rPr lang="es-MX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INSTALACION DE SEMAFOROS Y CONTROLES</a:t>
            </a:r>
            <a:endParaRPr lang="es-MX" sz="3200" b="1" dirty="0"/>
          </a:p>
        </p:txBody>
      </p:sp>
    </p:spTree>
    <p:extLst>
      <p:ext uri="{BB962C8B-B14F-4D97-AF65-F5344CB8AC3E}">
        <p14:creationId xmlns:p14="http://schemas.microsoft.com/office/powerpoint/2010/main" val="899831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/>
          <p:cNvSpPr txBox="1"/>
          <p:nvPr/>
        </p:nvSpPr>
        <p:spPr>
          <a:xfrm>
            <a:off x="1619738" y="6509920"/>
            <a:ext cx="29107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/>
              <a:t>Estación Isla Raza</a:t>
            </a:r>
            <a:endParaRPr lang="es-MX" sz="14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4084753" y="1078360"/>
            <a:ext cx="7799752" cy="391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dirty="0" smtClean="0"/>
              <a:t>Componentes en cruceros intervenidos</a:t>
            </a:r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7885913" y="6489785"/>
            <a:ext cx="29107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/>
              <a:t>Estación España</a:t>
            </a:r>
            <a:endParaRPr lang="es-MX" sz="1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0154" t="21077" r="24154" b="10410"/>
          <a:stretch/>
        </p:blipFill>
        <p:spPr>
          <a:xfrm>
            <a:off x="234462" y="1981199"/>
            <a:ext cx="6159635" cy="42624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20539" t="18889" r="24077" b="10684"/>
          <a:stretch/>
        </p:blipFill>
        <p:spPr>
          <a:xfrm>
            <a:off x="6600093" y="1981199"/>
            <a:ext cx="5959083" cy="4262400"/>
          </a:xfrm>
          <a:prstGeom prst="rect">
            <a:avLst/>
          </a:prstGeom>
        </p:spPr>
      </p:pic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6107723" y="365910"/>
            <a:ext cx="5776782" cy="705136"/>
          </a:xfrm>
        </p:spPr>
        <p:txBody>
          <a:bodyPr>
            <a:normAutofit fontScale="90000"/>
          </a:bodyPr>
          <a:lstStyle/>
          <a:p>
            <a:r>
              <a:rPr lang="es-MX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INSTALACION DE SEMAFOROS Y CONTROLES</a:t>
            </a:r>
            <a:endParaRPr lang="es-MX" sz="3200" b="1" dirty="0"/>
          </a:p>
        </p:txBody>
      </p:sp>
    </p:spTree>
    <p:extLst>
      <p:ext uri="{BB962C8B-B14F-4D97-AF65-F5344CB8AC3E}">
        <p14:creationId xmlns:p14="http://schemas.microsoft.com/office/powerpoint/2010/main" val="26185856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/>
          <p:cNvSpPr txBox="1"/>
          <p:nvPr/>
        </p:nvSpPr>
        <p:spPr>
          <a:xfrm>
            <a:off x="4084753" y="1078360"/>
            <a:ext cx="7799752" cy="391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dirty="0" smtClean="0"/>
              <a:t>Componentes en cruceros intervenidos</a:t>
            </a:r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4607520" y="6509920"/>
            <a:ext cx="3645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/>
              <a:t>Estación Santuario Mártires de Cristo Rey</a:t>
            </a:r>
            <a:endParaRPr lang="es-MX" sz="1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0230" t="25727" r="24616" b="5487"/>
          <a:stretch/>
        </p:blipFill>
        <p:spPr>
          <a:xfrm>
            <a:off x="3075132" y="1636110"/>
            <a:ext cx="6710403" cy="4707577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6107723" y="365910"/>
            <a:ext cx="5776782" cy="705136"/>
          </a:xfrm>
        </p:spPr>
        <p:txBody>
          <a:bodyPr>
            <a:normAutofit fontScale="90000"/>
          </a:bodyPr>
          <a:lstStyle/>
          <a:p>
            <a:r>
              <a:rPr lang="es-MX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INSTALACION DE SEMAFOROS Y CONTROLES</a:t>
            </a:r>
            <a:endParaRPr lang="es-MX" sz="3200" b="1" dirty="0"/>
          </a:p>
        </p:txBody>
      </p:sp>
    </p:spTree>
    <p:extLst>
      <p:ext uri="{BB962C8B-B14F-4D97-AF65-F5344CB8AC3E}">
        <p14:creationId xmlns:p14="http://schemas.microsoft.com/office/powerpoint/2010/main" val="2655266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698999" y="365910"/>
            <a:ext cx="5185506" cy="705136"/>
          </a:xfrm>
        </p:spPr>
        <p:txBody>
          <a:bodyPr>
            <a:normAutofit fontScale="90000"/>
          </a:bodyPr>
          <a:lstStyle/>
          <a:p>
            <a:r>
              <a:rPr lang="es-MX" sz="3200" b="1" dirty="0">
                <a:latin typeface="Arial" panose="020B0604020202020204" pitchFamily="34" charset="0"/>
                <a:cs typeface="Arial" panose="020B0604020202020204" pitchFamily="34" charset="0"/>
              </a:rPr>
              <a:t>FABRICACION DE EQUIPOS</a:t>
            </a:r>
            <a:endParaRPr lang="es-MX" sz="3200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4084753" y="1078360"/>
            <a:ext cx="7799752" cy="690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dirty="0"/>
              <a:t>Se inicia el suministro, ensamblaje y fabricación de equipos en la planta del proveedor, ubicada en la ciudad de Monterrey, N.L.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88" y="1978373"/>
            <a:ext cx="2406127" cy="427755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801" y="1985686"/>
            <a:ext cx="2406127" cy="427755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384" y="1988510"/>
            <a:ext cx="2404538" cy="4274735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501666" y="6255931"/>
            <a:ext cx="2803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/>
              <a:t>Suministro de Gabinete para </a:t>
            </a:r>
          </a:p>
          <a:p>
            <a:pPr algn="ctr"/>
            <a:r>
              <a:rPr lang="es-MX" sz="1400" dirty="0"/>
              <a:t>control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6368768" y="6232707"/>
            <a:ext cx="2803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/>
              <a:t>Ensamble de Control con dispositivos electrónicos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378" y="1978373"/>
            <a:ext cx="2406127" cy="4277558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3457979" y="6311556"/>
            <a:ext cx="2803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/>
              <a:t>Suministro de Gabinete para </a:t>
            </a:r>
          </a:p>
          <a:p>
            <a:pPr algn="ctr"/>
            <a:r>
              <a:rPr lang="es-MX" sz="1400" dirty="0"/>
              <a:t>control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9172537" y="6263245"/>
            <a:ext cx="2803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/>
              <a:t>Armado de Control</a:t>
            </a:r>
          </a:p>
        </p:txBody>
      </p:sp>
    </p:spTree>
    <p:extLst>
      <p:ext uri="{BB962C8B-B14F-4D97-AF65-F5344CB8AC3E}">
        <p14:creationId xmlns:p14="http://schemas.microsoft.com/office/powerpoint/2010/main" val="31733222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921262" y="220348"/>
            <a:ext cx="3212123" cy="705136"/>
          </a:xfrm>
        </p:spPr>
        <p:txBody>
          <a:bodyPr>
            <a:normAutofit/>
          </a:bodyPr>
          <a:lstStyle/>
          <a:p>
            <a:r>
              <a:rPr lang="es-MX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FACTURAS</a:t>
            </a:r>
            <a:endParaRPr lang="es-MX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4740890" y="7076600"/>
            <a:ext cx="3645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/>
              <a:t>F</a:t>
            </a:r>
            <a:r>
              <a:rPr lang="es-MX" sz="1400" dirty="0" smtClean="0"/>
              <a:t>acturas</a:t>
            </a:r>
            <a:endParaRPr lang="es-MX" sz="1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9770" t="14376" r="24077" b="8359"/>
          <a:stretch/>
        </p:blipFill>
        <p:spPr>
          <a:xfrm rot="5400000">
            <a:off x="1345376" y="2018330"/>
            <a:ext cx="5521125" cy="42732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19769" t="18342" r="23770" b="4667"/>
          <a:stretch/>
        </p:blipFill>
        <p:spPr>
          <a:xfrm rot="5400000">
            <a:off x="6179864" y="2037497"/>
            <a:ext cx="5521127" cy="423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078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921262" y="220348"/>
            <a:ext cx="3212123" cy="705136"/>
          </a:xfrm>
        </p:spPr>
        <p:txBody>
          <a:bodyPr>
            <a:normAutofit/>
          </a:bodyPr>
          <a:lstStyle/>
          <a:p>
            <a:r>
              <a:rPr lang="es-MX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FACTURAS</a:t>
            </a:r>
            <a:endParaRPr lang="es-MX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4740890" y="7076600"/>
            <a:ext cx="3645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/>
              <a:t>F</a:t>
            </a:r>
            <a:r>
              <a:rPr lang="es-MX" sz="1400" dirty="0" smtClean="0"/>
              <a:t>acturas</a:t>
            </a:r>
            <a:endParaRPr lang="es-MX" sz="1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8615" t="14513" r="22615" b="4803"/>
          <a:stretch/>
        </p:blipFill>
        <p:spPr>
          <a:xfrm rot="5400000">
            <a:off x="1368529" y="1849316"/>
            <a:ext cx="5533432" cy="42732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8538" t="14513" r="22538" b="4941"/>
          <a:stretch/>
        </p:blipFill>
        <p:spPr>
          <a:xfrm rot="5400000">
            <a:off x="6286132" y="1837364"/>
            <a:ext cx="5557336" cy="42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850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107723" y="365910"/>
            <a:ext cx="5776782" cy="705136"/>
          </a:xfrm>
        </p:spPr>
        <p:txBody>
          <a:bodyPr>
            <a:normAutofit/>
          </a:bodyPr>
          <a:lstStyle/>
          <a:p>
            <a:r>
              <a:rPr lang="es-MX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DOCUMENTOS FIANZAS</a:t>
            </a:r>
            <a:endParaRPr lang="es-MX" sz="3200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4084753" y="925484"/>
            <a:ext cx="7799752" cy="391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dirty="0" smtClean="0"/>
              <a:t>Fianzas</a:t>
            </a:r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4189905" y="7073534"/>
            <a:ext cx="3645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/>
              <a:t>Fianzas</a:t>
            </a:r>
            <a:endParaRPr lang="es-MX" sz="1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8461" t="14786" r="22615" b="4666"/>
          <a:stretch/>
        </p:blipFill>
        <p:spPr>
          <a:xfrm rot="5400000">
            <a:off x="1097448" y="1959071"/>
            <a:ext cx="5557337" cy="42732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18539" t="16701" r="22307" b="4530"/>
          <a:stretch/>
        </p:blipFill>
        <p:spPr>
          <a:xfrm rot="5400000">
            <a:off x="5988057" y="2012691"/>
            <a:ext cx="5559269" cy="416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256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107723" y="365910"/>
            <a:ext cx="5776782" cy="705136"/>
          </a:xfrm>
        </p:spPr>
        <p:txBody>
          <a:bodyPr>
            <a:normAutofit/>
          </a:bodyPr>
          <a:lstStyle/>
          <a:p>
            <a:r>
              <a:rPr lang="es-MX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DOCUMENTOS FIANZAS</a:t>
            </a:r>
            <a:endParaRPr lang="es-MX" sz="3200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4084753" y="925484"/>
            <a:ext cx="7799752" cy="391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dirty="0" smtClean="0"/>
              <a:t>Fianzas</a:t>
            </a:r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4189905" y="7073534"/>
            <a:ext cx="3645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/>
              <a:t>Fianzas</a:t>
            </a:r>
            <a:endParaRPr lang="es-MX" sz="1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3000" t="14512" r="27000" b="17796"/>
          <a:stretch/>
        </p:blipFill>
        <p:spPr>
          <a:xfrm rot="5400000">
            <a:off x="925164" y="1986038"/>
            <a:ext cx="5611273" cy="42732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23076" t="27915" r="27232" b="4529"/>
          <a:stretch/>
        </p:blipFill>
        <p:spPr>
          <a:xfrm rot="5400000">
            <a:off x="5974246" y="1997660"/>
            <a:ext cx="5588030" cy="42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3169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236677" y="365910"/>
            <a:ext cx="5647828" cy="705136"/>
          </a:xfrm>
        </p:spPr>
        <p:txBody>
          <a:bodyPr>
            <a:normAutofit fontScale="90000"/>
          </a:bodyPr>
          <a:lstStyle/>
          <a:p>
            <a:r>
              <a:rPr lang="es-MX" sz="3200" b="1" dirty="0">
                <a:latin typeface="Arial" panose="020B0604020202020204" pitchFamily="34" charset="0"/>
                <a:cs typeface="Arial" panose="020B0604020202020204" pitchFamily="34" charset="0"/>
              </a:rPr>
              <a:t>AVANCE FISICO-FINANCIERO</a:t>
            </a:r>
            <a:endParaRPr lang="es-MX" sz="32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965" y="1381431"/>
            <a:ext cx="8728561" cy="554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938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4124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698999" y="365910"/>
            <a:ext cx="5185506" cy="705136"/>
          </a:xfrm>
        </p:spPr>
        <p:txBody>
          <a:bodyPr>
            <a:normAutofit fontScale="90000"/>
          </a:bodyPr>
          <a:lstStyle/>
          <a:p>
            <a:r>
              <a:rPr lang="es-MX" sz="3200" b="1" dirty="0">
                <a:latin typeface="Arial" panose="020B0604020202020204" pitchFamily="34" charset="0"/>
                <a:cs typeface="Arial" panose="020B0604020202020204" pitchFamily="34" charset="0"/>
              </a:rPr>
              <a:t>FABRICACION DE EQUIPOS</a:t>
            </a:r>
            <a:endParaRPr lang="es-MX" sz="3200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2188141" y="6224508"/>
            <a:ext cx="2803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/>
              <a:t>Suministro de equipos sonoros en planta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095" y="1978373"/>
            <a:ext cx="3930012" cy="425433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70" y="1978373"/>
            <a:ext cx="5661513" cy="4246135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7889867" y="6289172"/>
            <a:ext cx="2803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/>
              <a:t>Equipos sonoros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4084753" y="1078360"/>
            <a:ext cx="7799752" cy="690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dirty="0"/>
              <a:t>Se inicia el suministro, ensamblaje y fabricación de equipos en la planta del proveedor, ubicada en la ciudad de Monterrey, N.L.</a:t>
            </a:r>
          </a:p>
        </p:txBody>
      </p:sp>
    </p:spTree>
    <p:extLst>
      <p:ext uri="{BB962C8B-B14F-4D97-AF65-F5344CB8AC3E}">
        <p14:creationId xmlns:p14="http://schemas.microsoft.com/office/powerpoint/2010/main" val="3676708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698999" y="365910"/>
            <a:ext cx="5185506" cy="705136"/>
          </a:xfrm>
        </p:spPr>
        <p:txBody>
          <a:bodyPr>
            <a:normAutofit fontScale="90000"/>
          </a:bodyPr>
          <a:lstStyle/>
          <a:p>
            <a:r>
              <a:rPr lang="es-MX" sz="3200" b="1" dirty="0">
                <a:latin typeface="Arial" panose="020B0604020202020204" pitchFamily="34" charset="0"/>
                <a:cs typeface="Arial" panose="020B0604020202020204" pitchFamily="34" charset="0"/>
              </a:rPr>
              <a:t>FABRICACION DE EQUIPOS</a:t>
            </a:r>
            <a:endParaRPr lang="es-MX" sz="3200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8105050" y="6607507"/>
            <a:ext cx="2803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/>
              <a:t>Pruebas en planta semáforos peatonales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2367510" y="6607507"/>
            <a:ext cx="2910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/>
              <a:t>Pruebas en planta de equipos sonoros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08" y="1950011"/>
            <a:ext cx="6209995" cy="465749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704" y="1969015"/>
            <a:ext cx="2598462" cy="4619487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4084753" y="1078360"/>
            <a:ext cx="7799752" cy="690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dirty="0"/>
              <a:t>Se inicia el suministro, ensamblaje y fabricación de equipos en la planta del proveedor, ubicada en la ciudad de Monterrey, N.L.</a:t>
            </a:r>
          </a:p>
        </p:txBody>
      </p:sp>
    </p:spTree>
    <p:extLst>
      <p:ext uri="{BB962C8B-B14F-4D97-AF65-F5344CB8AC3E}">
        <p14:creationId xmlns:p14="http://schemas.microsoft.com/office/powerpoint/2010/main" val="3108749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236677" y="365910"/>
            <a:ext cx="5647828" cy="705136"/>
          </a:xfrm>
        </p:spPr>
        <p:txBody>
          <a:bodyPr>
            <a:normAutofit fontScale="90000"/>
          </a:bodyPr>
          <a:lstStyle/>
          <a:p>
            <a:r>
              <a:rPr lang="es-MX" sz="3200" b="1" dirty="0">
                <a:latin typeface="Arial" panose="020B0604020202020204" pitchFamily="34" charset="0"/>
                <a:cs typeface="Arial" panose="020B0604020202020204" pitchFamily="34" charset="0"/>
              </a:rPr>
              <a:t>CALENDARIO DE EJECUCION</a:t>
            </a:r>
            <a:endParaRPr lang="es-MX" sz="3200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4084753" y="1078360"/>
            <a:ext cx="7799752" cy="391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dirty="0"/>
              <a:t>Propuesta de reprogramación de los trabajos, por parte del proveedor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538" t="14513" r="6769" b="8086"/>
          <a:stretch/>
        </p:blipFill>
        <p:spPr>
          <a:xfrm>
            <a:off x="1060938" y="1762846"/>
            <a:ext cx="10351477" cy="502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37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236677" y="365910"/>
            <a:ext cx="5647828" cy="705136"/>
          </a:xfrm>
        </p:spPr>
        <p:txBody>
          <a:bodyPr>
            <a:normAutofit fontScale="90000"/>
          </a:bodyPr>
          <a:lstStyle/>
          <a:p>
            <a:r>
              <a:rPr lang="es-MX" sz="3200" b="1" dirty="0">
                <a:latin typeface="Arial" panose="020B0604020202020204" pitchFamily="34" charset="0"/>
                <a:cs typeface="Arial" panose="020B0604020202020204" pitchFamily="34" charset="0"/>
              </a:rPr>
              <a:t>AVANCE FISICO-FINANCIERO</a:t>
            </a:r>
            <a:endParaRPr lang="es-MX" sz="3200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2046514" y="1071046"/>
            <a:ext cx="9589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dirty="0"/>
              <a:t>Se informa que la fecha de entrega del anticipo fue el día 27 de noviembre de 2020, por lo que esto representó un 30%  desfase en los tiempos de ejecución del proveedor. Actualmente se encuentra en tramite una solicitud de prorroga.  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4633299"/>
              </p:ext>
            </p:extLst>
          </p:nvPr>
        </p:nvGraphicFramePr>
        <p:xfrm>
          <a:off x="1869211" y="1907482"/>
          <a:ext cx="9094630" cy="4883828"/>
        </p:xfrm>
        <a:graphic>
          <a:graphicData uri="http://schemas.openxmlformats.org/drawingml/2006/table">
            <a:tbl>
              <a:tblPr/>
              <a:tblGrid>
                <a:gridCol w="1414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656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525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0152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5445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9547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4689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94104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295657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166224"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5379"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TABLA AVANCE FISICO-FINANCIERO</a:t>
                      </a:r>
                    </a:p>
                  </a:txBody>
                  <a:tcPr marL="7994" marR="7994" marT="79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4140"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INFORME AL 30 DE NOVIEMBRE DE 2020</a:t>
                      </a:r>
                    </a:p>
                  </a:txBody>
                  <a:tcPr marL="7994" marR="7994" marT="79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0757"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DESCRIPCION: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Suministro e instalación de controladores mecánicos para semáforos y semáforos para personas con discapacidad visual, auditiva y motora, en cruceros seguros de la Línea 1 del Tren Ligero de</a:t>
                      </a:r>
                      <a:b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Guadalajara, para mejorar su accesibilidad. "EQUIPOS SEMAFÓRICOS"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8309"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FALLO: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27-oct-20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58309"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No. DE CONTRATO: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423/20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58309"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PROVEEDOR: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SEMEX S.A. DE C.V.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58309"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MONTO TOTAL (CON IVA):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3,148,240.00 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58309"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PLAZO DE EJECUCIÓN: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DIAS CALENDARIO</a:t>
                      </a:r>
                    </a:p>
                  </a:txBody>
                  <a:tcPr marL="7994" marR="7994" marT="799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58309"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AVANCE FINANCIERO: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ANTICIPO: 50%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1,574,120.00</a:t>
                      </a:r>
                    </a:p>
                  </a:txBody>
                  <a:tcPr marL="7994" marR="7994" marT="79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94" marR="7994" marT="799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58309"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CONVENIO MODIFICATORIO: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66224"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INICIO:</a:t>
                      </a:r>
                    </a:p>
                  </a:txBody>
                  <a:tcPr marL="7994" marR="7994" marT="79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31/10/2020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FIN:</a:t>
                      </a:r>
                    </a:p>
                  </a:txBody>
                  <a:tcPr marL="7994" marR="7994" marT="79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26/12/2020</a:t>
                      </a:r>
                    </a:p>
                  </a:txBody>
                  <a:tcPr marL="7994" marR="7994" marT="799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66224"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MX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No.</a:t>
                      </a:r>
                    </a:p>
                  </a:txBody>
                  <a:tcPr marL="7994" marR="7994" marT="79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MX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PARTIDA</a:t>
                      </a:r>
                    </a:p>
                  </a:txBody>
                  <a:tcPr marL="7994" marR="7994" marT="79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MX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COMPONENTES</a:t>
                      </a:r>
                    </a:p>
                  </a:txBody>
                  <a:tcPr marL="7994" marR="7994" marT="79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MX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AVANCES</a:t>
                      </a:r>
                    </a:p>
                  </a:txBody>
                  <a:tcPr marL="7994" marR="7994" marT="79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58309"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MX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FABRICACION</a:t>
                      </a:r>
                    </a:p>
                  </a:txBody>
                  <a:tcPr marL="7994" marR="7994" marT="79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MX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SUMINISTRO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MX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PRUEBAS Y ENTREGA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MX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AVANCE PRORRATEADO</a:t>
                      </a:r>
                    </a:p>
                  </a:txBody>
                  <a:tcPr marL="7994" marR="7994" marT="79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MX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AVANCE POR AUTOBUS</a:t>
                      </a:r>
                    </a:p>
                  </a:txBody>
                  <a:tcPr marL="7994" marR="7994" marT="79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66224"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66224"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994" marR="7994" marT="79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PESO ESPECÍFICO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80.00%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5.00%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15.00%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994" marR="7994" marT="79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58309"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994" marR="7994" marT="79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CONTROLADORES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15.00%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15.00%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15.00%</a:t>
                      </a:r>
                    </a:p>
                  </a:txBody>
                  <a:tcPr marL="7994" marR="7994" marT="79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58309"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994" marR="7994" marT="79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SEMAFOROS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15.00%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15.00%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15.00%</a:t>
                      </a:r>
                    </a:p>
                  </a:txBody>
                  <a:tcPr marL="7994" marR="7994" marT="79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66224"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994" marR="7994" marT="79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994" marR="7994" marT="799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30.00%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30.00%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05802"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6">
                  <a:txBody>
                    <a:bodyPr/>
                    <a:lstStyle/>
                    <a:p>
                      <a:pPr algn="r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TOTAL DE AVANCE REAL (PRORRATEO POR PARTIDA):</a:t>
                      </a:r>
                    </a:p>
                  </a:txBody>
                  <a:tcPr marL="7994" marR="7994" marT="79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30.00%</a:t>
                      </a:r>
                    </a:p>
                  </a:txBody>
                  <a:tcPr marL="7994" marR="7994" marT="79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05802"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6">
                  <a:txBody>
                    <a:bodyPr/>
                    <a:lstStyle/>
                    <a:p>
                      <a:pPr algn="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TOTAL DE AVANCE PROGRAMADO:</a:t>
                      </a:r>
                    </a:p>
                  </a:txBody>
                  <a:tcPr marL="7994" marR="7994" marT="79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</a:t>
                      </a:r>
                    </a:p>
                  </a:txBody>
                  <a:tcPr marL="7994" marR="7994" marT="79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58309"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66224"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 gridSpan="2"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NOTAS: 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rowSpan="4" gridSpan="5">
                  <a:txBody>
                    <a:bodyPr/>
                    <a:lstStyle/>
                    <a:p>
                      <a:pPr algn="l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-POR DEFINIR SI SE UTILIZA EL SISTEMA DE DETECCION DE TRENES EN USO ACTUAL DE LA LINEA 1, O SE SOLICITA ACTUALIZAR EL MISMO, CON UN COSTO FUERA DEL TECHO FINANCIERO DEL PROYECTO.</a:t>
                      </a:r>
                    </a:p>
                    <a:p>
                      <a:pPr algn="l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-ACTUALMENTE SE ENCUENTRA</a:t>
                      </a:r>
                      <a:r>
                        <a:rPr lang="es-MX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EN TRAMITE UNA SOLICITUD DE PRORROGA POR TIEMPO.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66224"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5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66224"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5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166224"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5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  <a:tr h="158309"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MX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4" marR="7994" marT="79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0663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698999" y="365910"/>
            <a:ext cx="5185506" cy="705136"/>
          </a:xfrm>
        </p:spPr>
        <p:txBody>
          <a:bodyPr>
            <a:normAutofit fontScale="90000"/>
          </a:bodyPr>
          <a:lstStyle/>
          <a:p>
            <a:r>
              <a:rPr lang="es-MX" sz="3200" b="1" dirty="0">
                <a:latin typeface="Arial" panose="020B0604020202020204" pitchFamily="34" charset="0"/>
                <a:cs typeface="Arial" panose="020B0604020202020204" pitchFamily="34" charset="0"/>
              </a:rPr>
              <a:t>FABRICACION DE EQUIPOS</a:t>
            </a:r>
            <a:endParaRPr lang="es-MX" sz="3200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7894036" y="6607507"/>
            <a:ext cx="2803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/>
              <a:t>Controladores en almacén </a:t>
            </a:r>
            <a:r>
              <a:rPr lang="es-MX" sz="1400" dirty="0" err="1"/>
              <a:t>Gdl</a:t>
            </a:r>
            <a:endParaRPr lang="es-MX" sz="1400" dirty="0"/>
          </a:p>
        </p:txBody>
      </p:sp>
      <p:sp>
        <p:nvSpPr>
          <p:cNvPr id="14" name="CuadroTexto 13"/>
          <p:cNvSpPr txBox="1"/>
          <p:nvPr/>
        </p:nvSpPr>
        <p:spPr>
          <a:xfrm>
            <a:off x="2367510" y="6607507"/>
            <a:ext cx="29107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/>
              <a:t>Controladores en almacén </a:t>
            </a:r>
            <a:r>
              <a:rPr lang="es-MX" sz="1400" dirty="0" err="1"/>
              <a:t>Gdl</a:t>
            </a:r>
            <a:endParaRPr lang="es-MX" sz="14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4084753" y="1078360"/>
            <a:ext cx="7799752" cy="690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dirty="0"/>
              <a:t>Se inicia el suministro, ensamblaje y fabricación de equipos en la planta del proveedor, ubicada en la ciudad de Monterrey, N.L.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232" y="1776376"/>
            <a:ext cx="3560875" cy="475774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651" y="1734786"/>
            <a:ext cx="2723019" cy="484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27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698999" y="365910"/>
            <a:ext cx="5185506" cy="705136"/>
          </a:xfrm>
        </p:spPr>
        <p:txBody>
          <a:bodyPr>
            <a:normAutofit fontScale="90000"/>
          </a:bodyPr>
          <a:lstStyle/>
          <a:p>
            <a:r>
              <a:rPr lang="es-MX" sz="3200" b="1" dirty="0">
                <a:latin typeface="Arial" panose="020B0604020202020204" pitchFamily="34" charset="0"/>
                <a:cs typeface="Arial" panose="020B0604020202020204" pitchFamily="34" charset="0"/>
              </a:rPr>
              <a:t>FABRICACION DE EQUIPOS</a:t>
            </a:r>
            <a:endParaRPr lang="es-MX" sz="3200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7984629" y="6084287"/>
            <a:ext cx="2803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/>
              <a:t>Semáforos en almacén </a:t>
            </a:r>
            <a:r>
              <a:rPr lang="es-MX" sz="1400" dirty="0" err="1"/>
              <a:t>Gdl</a:t>
            </a:r>
            <a:endParaRPr lang="es-MX" sz="1400" dirty="0"/>
          </a:p>
        </p:txBody>
      </p:sp>
      <p:sp>
        <p:nvSpPr>
          <p:cNvPr id="14" name="CuadroTexto 13"/>
          <p:cNvSpPr txBox="1"/>
          <p:nvPr/>
        </p:nvSpPr>
        <p:spPr>
          <a:xfrm>
            <a:off x="2367510" y="6607507"/>
            <a:ext cx="29107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/>
              <a:t>Semáforos en almacén </a:t>
            </a:r>
            <a:r>
              <a:rPr lang="es-MX" sz="1400" dirty="0" err="1"/>
              <a:t>Gdl</a:t>
            </a:r>
            <a:endParaRPr lang="es-MX" sz="14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4084753" y="1078360"/>
            <a:ext cx="7799752" cy="690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dirty="0"/>
              <a:t>Se inicia el suministro, ensamblaje y fabricación de equipos en la planta del proveedor, ubicada en la ciudad de Monterrey, N.L.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395" y="2588613"/>
            <a:ext cx="5903783" cy="332087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414" y="1423711"/>
            <a:ext cx="2915885" cy="518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370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298</TotalTime>
  <Words>1147</Words>
  <Application>Microsoft Office PowerPoint</Application>
  <PresentationFormat>Personalizado</PresentationFormat>
  <Paragraphs>247</Paragraphs>
  <Slides>35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Tema de Office</vt:lpstr>
      <vt:lpstr> EQUIPOS SEMAFÓRICOS FOTRADIS 2020</vt:lpstr>
      <vt:lpstr>ANTICIPO</vt:lpstr>
      <vt:lpstr>FABRICACION DE EQUIPOS</vt:lpstr>
      <vt:lpstr>FABRICACION DE EQUIPOS</vt:lpstr>
      <vt:lpstr>FABRICACION DE EQUIPOS</vt:lpstr>
      <vt:lpstr>CALENDARIO DE EJECUCION</vt:lpstr>
      <vt:lpstr>AVANCE FISICO-FINANCIERO</vt:lpstr>
      <vt:lpstr>FABRICACION DE EQUIPOS</vt:lpstr>
      <vt:lpstr>FABRICACION DE EQUIPOS</vt:lpstr>
      <vt:lpstr>AVANCE FISICO-FINANCIERO</vt:lpstr>
      <vt:lpstr>FABRICACION DE EQUIPOS</vt:lpstr>
      <vt:lpstr>FABRICACION DE EQUIPOS</vt:lpstr>
      <vt:lpstr>AVANCE FISICO-FINANCIERO</vt:lpstr>
      <vt:lpstr>FABRICACION DE DADOS</vt:lpstr>
      <vt:lpstr>FABRICACION DE DADOS</vt:lpstr>
      <vt:lpstr>FABRICACION DE DADOS</vt:lpstr>
      <vt:lpstr>INSTALACION DE SEMAFOROS</vt:lpstr>
      <vt:lpstr>AVANCE FISICO-FINANCIERO</vt:lpstr>
      <vt:lpstr>CONCLUSION DE LOS TRABAJOS</vt:lpstr>
      <vt:lpstr>AVISOS Y VERIFICACIONES</vt:lpstr>
      <vt:lpstr>ACTA ENTERA SATISFACCION</vt:lpstr>
      <vt:lpstr> CONCEPTOS CONTRATADOS</vt:lpstr>
      <vt:lpstr>INSTALACION DE SEMAFOROS Y CONTROLES</vt:lpstr>
      <vt:lpstr>Presentación de PowerPoint</vt:lpstr>
      <vt:lpstr>INSTALACION DE SEMAFOROS Y CONTROLES</vt:lpstr>
      <vt:lpstr>INSTALACION DE SEMAFOROS Y CONTROLES</vt:lpstr>
      <vt:lpstr>INSTALACION DE SEMAFOROS Y CONTROLES</vt:lpstr>
      <vt:lpstr>INSTALACION DE SEMAFOROS Y CONTROLES</vt:lpstr>
      <vt:lpstr>INSTALACION DE SEMAFOROS Y CONTROLES</vt:lpstr>
      <vt:lpstr>FACTURAS</vt:lpstr>
      <vt:lpstr>FACTURAS</vt:lpstr>
      <vt:lpstr>DOCUMENTOS FIANZAS</vt:lpstr>
      <vt:lpstr>DOCUMENTOS FIANZAS</vt:lpstr>
      <vt:lpstr>AVANCE FISICO-FINANCIERO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kike</dc:creator>
  <cp:lastModifiedBy>Mario Alfredo Casillas Estrada</cp:lastModifiedBy>
  <cp:revision>35</cp:revision>
  <dcterms:created xsi:type="dcterms:W3CDTF">2020-07-24T19:50:42Z</dcterms:created>
  <dcterms:modified xsi:type="dcterms:W3CDTF">2021-03-31T22:34:15Z</dcterms:modified>
</cp:coreProperties>
</file>